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62"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5"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2F9B5-4634-44FB-9DCA-75819627DFED}" type="datetimeFigureOut">
              <a:rPr lang="en-US" smtClean="0"/>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3179A-2534-4960-85CA-C3E22CD137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579C28-12EF-436E-AB29-C5DB86B07005}" type="datetimeFigureOut">
              <a:rPr lang="en-US" smtClean="0"/>
              <a:pPr/>
              <a:t>2/14/2013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2B38F81-50E8-4F66-85F4-8FE462E67C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79C28-12EF-436E-AB29-C5DB86B07005}"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79C28-12EF-436E-AB29-C5DB86B07005}"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579C28-12EF-436E-AB29-C5DB86B07005}"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579C28-12EF-436E-AB29-C5DB86B07005}" type="datetimeFigureOut">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F81-50E8-4F66-85F4-8FE462E67C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579C28-12EF-436E-AB29-C5DB86B07005}"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579C28-12EF-436E-AB29-C5DB86B07005}" type="datetimeFigureOut">
              <a:rPr lang="en-US" smtClean="0"/>
              <a:pPr/>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79C28-12EF-436E-AB29-C5DB86B07005}" type="datetimeFigureOut">
              <a:rPr lang="en-US" smtClean="0"/>
              <a:pPr/>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79C28-12EF-436E-AB29-C5DB86B07005}" type="datetimeFigureOut">
              <a:rPr lang="en-US" smtClean="0"/>
              <a:pPr/>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579C28-12EF-436E-AB29-C5DB86B07005}"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38F81-50E8-4F66-85F4-8FE462E67C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579C28-12EF-436E-AB29-C5DB86B07005}" type="datetimeFigureOut">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2B38F81-50E8-4F66-85F4-8FE462E67C6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579C28-12EF-436E-AB29-C5DB86B07005}" type="datetimeFigureOut">
              <a:rPr lang="en-US" smtClean="0"/>
              <a:pPr/>
              <a:t>2/14/2013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B38F81-50E8-4F66-85F4-8FE462E67C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851648" cy="1828800"/>
          </a:xfrm>
        </p:spPr>
        <p:txBody>
          <a:bodyPr/>
          <a:lstStyle/>
          <a:p>
            <a:r>
              <a:rPr lang="en-US" dirty="0" smtClean="0">
                <a:latin typeface="Baskerville Old Face" pitchFamily="18" charset="0"/>
              </a:rPr>
              <a:t>Baby Biometrics</a:t>
            </a:r>
            <a:endParaRPr lang="en-US" dirty="0">
              <a:latin typeface="Baskerville Old Face" pitchFamily="18" charset="0"/>
            </a:endParaRPr>
          </a:p>
        </p:txBody>
      </p:sp>
      <p:sp>
        <p:nvSpPr>
          <p:cNvPr id="3" name="Subtitle 2"/>
          <p:cNvSpPr>
            <a:spLocks noGrp="1"/>
          </p:cNvSpPr>
          <p:nvPr>
            <p:ph type="subTitle" idx="1"/>
          </p:nvPr>
        </p:nvSpPr>
        <p:spPr>
          <a:xfrm>
            <a:off x="-304800" y="4876800"/>
            <a:ext cx="7854696" cy="1752600"/>
          </a:xfrm>
        </p:spPr>
        <p:txBody>
          <a:bodyPr/>
          <a:lstStyle/>
          <a:p>
            <a:r>
              <a:rPr lang="en-US" dirty="0" smtClean="0"/>
              <a:t>By: Danielle, Laine, Taylor, &amp; Celeste </a:t>
            </a:r>
            <a:endParaRPr lang="en-US" dirty="0"/>
          </a:p>
        </p:txBody>
      </p:sp>
      <p:pic>
        <p:nvPicPr>
          <p:cNvPr id="1032" name="Picture 8" descr="C:\Documents and Settings\4daglass\Local Settings\Temporary Internet Files\Content.IE5\0JPV1I68\MC900384264[1].wmf"/>
          <p:cNvPicPr>
            <a:picLocks noChangeAspect="1" noChangeArrowheads="1"/>
          </p:cNvPicPr>
          <p:nvPr/>
        </p:nvPicPr>
        <p:blipFill>
          <a:blip r:embed="rId2" cstate="print"/>
          <a:srcRect/>
          <a:stretch>
            <a:fillRect/>
          </a:stretch>
        </p:blipFill>
        <p:spPr bwMode="auto">
          <a:xfrm>
            <a:off x="4648200" y="2438400"/>
            <a:ext cx="1882140" cy="2057400"/>
          </a:xfrm>
          <a:prstGeom prst="rect">
            <a:avLst/>
          </a:prstGeom>
          <a:noFill/>
        </p:spPr>
      </p:pic>
      <p:pic>
        <p:nvPicPr>
          <p:cNvPr id="1033" name="Picture 9" descr="C:\Documents and Settings\4daglass\Local Settings\Temporary Internet Files\Content.IE5\U9D39LXG\MC900384266[1].wmf"/>
          <p:cNvPicPr>
            <a:picLocks noChangeAspect="1" noChangeArrowheads="1"/>
          </p:cNvPicPr>
          <p:nvPr/>
        </p:nvPicPr>
        <p:blipFill>
          <a:blip r:embed="rId3" cstate="print"/>
          <a:srcRect/>
          <a:stretch>
            <a:fillRect/>
          </a:stretch>
        </p:blipFill>
        <p:spPr bwMode="auto">
          <a:xfrm>
            <a:off x="838200" y="2514600"/>
            <a:ext cx="1873910" cy="1769009"/>
          </a:xfrm>
          <a:prstGeom prst="rect">
            <a:avLst/>
          </a:prstGeom>
          <a:noFill/>
        </p:spPr>
      </p:pic>
      <p:pic>
        <p:nvPicPr>
          <p:cNvPr id="1034" name="Picture 10" descr="C:\Documents and Settings\4daglass\Local Settings\Temporary Internet Files\Content.IE5\MAWP1RXJ\MC900384268[1].wmf"/>
          <p:cNvPicPr>
            <a:picLocks noChangeAspect="1" noChangeArrowheads="1"/>
          </p:cNvPicPr>
          <p:nvPr/>
        </p:nvPicPr>
        <p:blipFill>
          <a:blip r:embed="rId4" cstate="print"/>
          <a:srcRect/>
          <a:stretch>
            <a:fillRect/>
          </a:stretch>
        </p:blipFill>
        <p:spPr bwMode="auto">
          <a:xfrm>
            <a:off x="2743200" y="2438400"/>
            <a:ext cx="1676400" cy="1936249"/>
          </a:xfrm>
          <a:prstGeom prst="rect">
            <a:avLst/>
          </a:prstGeom>
          <a:noFill/>
        </p:spPr>
      </p:pic>
      <p:pic>
        <p:nvPicPr>
          <p:cNvPr id="1035" name="Picture 11" descr="C:\Documents and Settings\4daglass\Local Settings\Temporary Internet Files\Content.IE5\Z12N28KG\MC900384270[1].wmf"/>
          <p:cNvPicPr>
            <a:picLocks noChangeAspect="1" noChangeArrowheads="1"/>
          </p:cNvPicPr>
          <p:nvPr/>
        </p:nvPicPr>
        <p:blipFill>
          <a:blip r:embed="rId5" cstate="print"/>
          <a:srcRect/>
          <a:stretch>
            <a:fillRect/>
          </a:stretch>
        </p:blipFill>
        <p:spPr bwMode="auto">
          <a:xfrm>
            <a:off x="6553200" y="2514600"/>
            <a:ext cx="1805940" cy="1714500"/>
          </a:xfrm>
          <a:prstGeom prst="rect">
            <a:avLst/>
          </a:prstGeom>
          <a:noFill/>
        </p:spPr>
      </p:pic>
    </p:spTree>
  </p:cSld>
  <p:clrMapOvr>
    <a:masterClrMapping/>
  </p:clrMapOvr>
  <p:transition spd="slow">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ts1.mm.bing.net/th?id=H.5064523230873536&amp;pid=1.7&amp;w=229&amp;h=142&amp;c=7&amp;rs=1"/>
          <p:cNvPicPr>
            <a:picLocks noChangeAspect="1" noChangeArrowheads="1"/>
          </p:cNvPicPr>
          <p:nvPr/>
        </p:nvPicPr>
        <p:blipFill>
          <a:blip r:embed="rId2" cstate="print"/>
          <a:srcRect/>
          <a:stretch>
            <a:fillRect/>
          </a:stretch>
        </p:blipFill>
        <p:spPr bwMode="auto">
          <a:xfrm>
            <a:off x="5867400" y="4648200"/>
            <a:ext cx="3276600" cy="2031778"/>
          </a:xfrm>
          <a:prstGeom prst="rect">
            <a:avLst/>
          </a:prstGeom>
          <a:noFill/>
        </p:spPr>
      </p:pic>
      <p:sp>
        <p:nvSpPr>
          <p:cNvPr id="2" name="Title 1"/>
          <p:cNvSpPr>
            <a:spLocks noGrp="1"/>
          </p:cNvSpPr>
          <p:nvPr>
            <p:ph type="title"/>
          </p:nvPr>
        </p:nvSpPr>
        <p:spPr>
          <a:xfrm>
            <a:off x="457200" y="228600"/>
            <a:ext cx="8229600" cy="1143000"/>
          </a:xfrm>
        </p:spPr>
        <p:txBody>
          <a:bodyPr/>
          <a:lstStyle/>
          <a:p>
            <a:r>
              <a:rPr lang="en-US" dirty="0" smtClean="0"/>
              <a:t>Mission Statement</a:t>
            </a:r>
            <a:endParaRPr lang="en-US" dirty="0"/>
          </a:p>
        </p:txBody>
      </p:sp>
      <p:sp>
        <p:nvSpPr>
          <p:cNvPr id="3" name="Content Placeholder 2"/>
          <p:cNvSpPr>
            <a:spLocks noGrp="1"/>
          </p:cNvSpPr>
          <p:nvPr>
            <p:ph idx="1"/>
          </p:nvPr>
        </p:nvSpPr>
        <p:spPr>
          <a:xfrm>
            <a:off x="457200" y="1371600"/>
            <a:ext cx="8229600" cy="4389120"/>
          </a:xfrm>
        </p:spPr>
        <p:txBody>
          <a:bodyPr/>
          <a:lstStyle/>
          <a:p>
            <a:r>
              <a:rPr lang="en-US" sz="3200" dirty="0" smtClean="0"/>
              <a:t>“Linking mothers and fathers to their babies through a safe and time- efficient manner.”</a:t>
            </a:r>
          </a:p>
          <a:p>
            <a:r>
              <a:rPr lang="en-US" sz="3200" dirty="0" smtClean="0"/>
              <a:t>Objectives:</a:t>
            </a:r>
          </a:p>
          <a:p>
            <a:pPr lvl="1"/>
            <a:r>
              <a:rPr lang="en-US" sz="3200" dirty="0" smtClean="0"/>
              <a:t>Reduce the risk/amount of newborn mix-ups.</a:t>
            </a:r>
          </a:p>
          <a:p>
            <a:pPr lvl="1"/>
            <a:r>
              <a:rPr lang="en-US" sz="3200" dirty="0" smtClean="0"/>
              <a:t>Allow for only specific/registered people to obtain the newborn.</a:t>
            </a:r>
          </a:p>
          <a:p>
            <a:pPr lvl="1"/>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Our Security Plan</a:t>
            </a:r>
            <a:endParaRPr lang="en-US" dirty="0"/>
          </a:p>
        </p:txBody>
      </p:sp>
      <p:sp>
        <p:nvSpPr>
          <p:cNvPr id="3" name="Content Placeholder 2"/>
          <p:cNvSpPr>
            <a:spLocks noGrp="1"/>
          </p:cNvSpPr>
          <p:nvPr>
            <p:ph idx="1"/>
          </p:nvPr>
        </p:nvSpPr>
        <p:spPr/>
        <p:txBody>
          <a:bodyPr/>
          <a:lstStyle/>
          <a:p>
            <a:r>
              <a:rPr lang="en-US" dirty="0" smtClean="0"/>
              <a:t>Our security plan consists of an anklet that is a fingerprint scanner as well as a tracking device. It will be attached to the newborn at the moment of birth registered with the mother’s, father’s, and nurse’s fingerprints. The tracking device will be used only if the baby was to leave the hospital without proper approval from a registered person. </a:t>
            </a:r>
          </a:p>
          <a:p>
            <a:r>
              <a:rPr lang="en-US" dirty="0" smtClean="0"/>
              <a:t>The anklet can only be removed with the use of the mother’s fingerprint at the time of discharge. </a:t>
            </a:r>
            <a:endParaRPr lang="en-US" dirty="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 Behind it All</a:t>
            </a:r>
            <a:endParaRPr lang="en-US" dirty="0"/>
          </a:p>
        </p:txBody>
      </p:sp>
      <p:sp>
        <p:nvSpPr>
          <p:cNvPr id="3" name="Content Placeholder 2"/>
          <p:cNvSpPr>
            <a:spLocks noGrp="1"/>
          </p:cNvSpPr>
          <p:nvPr>
            <p:ph idx="1"/>
          </p:nvPr>
        </p:nvSpPr>
        <p:spPr/>
        <p:txBody>
          <a:bodyPr>
            <a:normAutofit/>
          </a:bodyPr>
          <a:lstStyle/>
          <a:p>
            <a:r>
              <a:rPr lang="en-US" sz="3600" dirty="0" smtClean="0"/>
              <a:t>The scanner reads the ridges and the furrows of the registered fingerprints and allows access to the baby if/when it is recognized. </a:t>
            </a:r>
            <a:endParaRPr lang="en-US" sz="3600" dirty="0"/>
          </a:p>
        </p:txBody>
      </p:sp>
      <p:pic>
        <p:nvPicPr>
          <p:cNvPr id="4" name="Picture 2" descr="http://t2.gstatic.com/images?q=tbn:ANd9GcSTtSQfG9c4gvVPvMApMReeph1n_NX0eAmLmv31XzG24W7EZMVRqQ:www.idfpr.com/DPR/images/fingerprint.gif"/>
          <p:cNvPicPr>
            <a:picLocks noChangeAspect="1" noChangeArrowheads="1"/>
          </p:cNvPicPr>
          <p:nvPr/>
        </p:nvPicPr>
        <p:blipFill>
          <a:blip r:embed="rId2" cstate="print"/>
          <a:srcRect/>
          <a:stretch>
            <a:fillRect/>
          </a:stretch>
        </p:blipFill>
        <p:spPr bwMode="auto">
          <a:xfrm>
            <a:off x="6248400" y="3962400"/>
            <a:ext cx="1943100" cy="2352675"/>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this system be “beaten”???</a:t>
            </a:r>
            <a:endParaRPr lang="en-US" dirty="0"/>
          </a:p>
        </p:txBody>
      </p:sp>
      <p:sp>
        <p:nvSpPr>
          <p:cNvPr id="3" name="Content Placeholder 2"/>
          <p:cNvSpPr>
            <a:spLocks noGrp="1"/>
          </p:cNvSpPr>
          <p:nvPr>
            <p:ph idx="1"/>
          </p:nvPr>
        </p:nvSpPr>
        <p:spPr/>
        <p:txBody>
          <a:bodyPr>
            <a:noAutofit/>
          </a:bodyPr>
          <a:lstStyle/>
          <a:p>
            <a:r>
              <a:rPr lang="en-US" sz="3200" dirty="0" smtClean="0"/>
              <a:t>This system could be beaten if a gelatin mold was made of a registered fingerprint. </a:t>
            </a:r>
          </a:p>
          <a:p>
            <a:r>
              <a:rPr lang="en-US" sz="3200" dirty="0" smtClean="0"/>
              <a:t>Although this system could be beaten this way, it would be very difficult to reach the registered personnel  due to the amount of health care providers and security located around the hospital.</a:t>
            </a:r>
            <a:endParaRPr lang="en-US" sz="3200" dirty="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s1.mm.bing.net/th?id=H.4617112225843016&amp;pid=1.7"/>
          <p:cNvPicPr>
            <a:picLocks noChangeAspect="1" noChangeArrowheads="1"/>
          </p:cNvPicPr>
          <p:nvPr/>
        </p:nvPicPr>
        <p:blipFill>
          <a:blip r:embed="rId2" cstate="print"/>
          <a:srcRect/>
          <a:stretch>
            <a:fillRect/>
          </a:stretch>
        </p:blipFill>
        <p:spPr bwMode="auto">
          <a:xfrm rot="884961">
            <a:off x="6865931" y="989270"/>
            <a:ext cx="2050800" cy="2050800"/>
          </a:xfrm>
          <a:prstGeom prst="rect">
            <a:avLst/>
          </a:prstGeom>
          <a:noFill/>
        </p:spPr>
      </p:pic>
      <p:sp>
        <p:nvSpPr>
          <p:cNvPr id="2" name="Title 1"/>
          <p:cNvSpPr>
            <a:spLocks noGrp="1"/>
          </p:cNvSpPr>
          <p:nvPr>
            <p:ph type="title"/>
          </p:nvPr>
        </p:nvSpPr>
        <p:spPr>
          <a:xfrm>
            <a:off x="228600" y="914400"/>
            <a:ext cx="8229600" cy="1143000"/>
          </a:xfrm>
        </p:spPr>
        <p:txBody>
          <a:bodyPr/>
          <a:lstStyle/>
          <a:p>
            <a:r>
              <a:rPr lang="en-US" dirty="0" smtClean="0"/>
              <a:t>Accuracy and Limitations</a:t>
            </a:r>
            <a:endParaRPr lang="en-US" dirty="0"/>
          </a:p>
        </p:txBody>
      </p:sp>
      <p:sp>
        <p:nvSpPr>
          <p:cNvPr id="3" name="Content Placeholder 2"/>
          <p:cNvSpPr>
            <a:spLocks noGrp="1"/>
          </p:cNvSpPr>
          <p:nvPr>
            <p:ph idx="1"/>
          </p:nvPr>
        </p:nvSpPr>
        <p:spPr>
          <a:xfrm>
            <a:off x="304800" y="2209800"/>
            <a:ext cx="8229600" cy="4389120"/>
          </a:xfrm>
        </p:spPr>
        <p:txBody>
          <a:bodyPr/>
          <a:lstStyle/>
          <a:p>
            <a:r>
              <a:rPr lang="en-US" dirty="0" smtClean="0"/>
              <a:t>The fingerprint scanner is 95-98% accurate in recognizing the registered fingerprints. </a:t>
            </a:r>
          </a:p>
          <a:p>
            <a:endParaRPr lang="en-US" dirty="0" smtClean="0"/>
          </a:p>
          <a:p>
            <a:r>
              <a:rPr lang="en-US" dirty="0" smtClean="0"/>
              <a:t>Limitations:</a:t>
            </a:r>
          </a:p>
          <a:p>
            <a:pPr lvl="1"/>
            <a:r>
              <a:rPr lang="en-US" dirty="0" smtClean="0"/>
              <a:t>The scanner may take longer than wanted to approve a fingerprint</a:t>
            </a:r>
          </a:p>
          <a:p>
            <a:pPr lvl="1"/>
            <a:r>
              <a:rPr lang="en-US" dirty="0" smtClean="0"/>
              <a:t>In case of emergency, only registered fingerprints have access to the newborn leading to limitations on who can provide health care. </a:t>
            </a:r>
            <a:endParaRPr lang="en-US"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Story</a:t>
            </a:r>
            <a:endParaRPr lang="en-US" dirty="0"/>
          </a:p>
        </p:txBody>
      </p:sp>
      <p:sp>
        <p:nvSpPr>
          <p:cNvPr id="3" name="Content Placeholder 2"/>
          <p:cNvSpPr>
            <a:spLocks noGrp="1"/>
          </p:cNvSpPr>
          <p:nvPr>
            <p:ph idx="1"/>
          </p:nvPr>
        </p:nvSpPr>
        <p:spPr/>
        <p:txBody>
          <a:bodyPr/>
          <a:lstStyle/>
          <a:p>
            <a:r>
              <a:rPr lang="en-US" dirty="0" smtClean="0"/>
              <a:t>It all started one rainy afternoon when Sue McDonald wanted to show her baby to her family.  Sue and Ronald went to the nursery to get Donald, their new born baby.  DONALD WASN’T THERE!  The chase was on.  With the new technology created by Baby Biometrics, the nurses and police were able to trace the baby and the suspect.  Baby Donald was returned safely to his parents thanks to Baby Biometrics.</a:t>
            </a:r>
            <a:endParaRPr lang="en-US"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of Privacy </a:t>
            </a:r>
            <a:endParaRPr lang="en-US" dirty="0"/>
          </a:p>
        </p:txBody>
      </p:sp>
      <p:sp>
        <p:nvSpPr>
          <p:cNvPr id="3" name="Content Placeholder 2"/>
          <p:cNvSpPr>
            <a:spLocks noGrp="1"/>
          </p:cNvSpPr>
          <p:nvPr>
            <p:ph idx="1"/>
          </p:nvPr>
        </p:nvSpPr>
        <p:spPr/>
        <p:txBody>
          <a:bodyPr>
            <a:normAutofit/>
          </a:bodyPr>
          <a:lstStyle/>
          <a:p>
            <a:r>
              <a:rPr lang="en-US" sz="3200" dirty="0" smtClean="0"/>
              <a:t>This form of biometrics would be an optional process of protection. Not all parents may want to provide their fingerprint for this type of system. But, some would greatly appreciate this form of security and would be willing to provide the items needed to use it. </a:t>
            </a:r>
            <a:endParaRPr lang="en-US" sz="3200" dirty="0"/>
          </a:p>
        </p:txBody>
      </p:sp>
      <p:pic>
        <p:nvPicPr>
          <p:cNvPr id="4" name="Picture 4" descr="http://ts1.mm.bing.net/th?id=H.4512005805574492&amp;pid=1.7&amp;w=166&amp;h=153&amp;c=7&amp;rs=1"/>
          <p:cNvPicPr>
            <a:picLocks noChangeAspect="1" noChangeArrowheads="1"/>
          </p:cNvPicPr>
          <p:nvPr/>
        </p:nvPicPr>
        <p:blipFill>
          <a:blip r:embed="rId2" cstate="print"/>
          <a:srcRect/>
          <a:stretch>
            <a:fillRect/>
          </a:stretch>
        </p:blipFill>
        <p:spPr bwMode="auto">
          <a:xfrm>
            <a:off x="6896846" y="4876800"/>
            <a:ext cx="1894947" cy="1746549"/>
          </a:xfrm>
          <a:prstGeom prst="rect">
            <a:avLst/>
          </a:prstGeom>
          <a:noFill/>
        </p:spPr>
      </p:pic>
    </p:spTree>
  </p:cSld>
  <p:clrMapOvr>
    <a:masterClrMapping/>
  </p:clrMapOvr>
  <p:transition spd="slow">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409</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Baby Biometrics</vt:lpstr>
      <vt:lpstr>Mission Statement</vt:lpstr>
      <vt:lpstr>Outline of Our Security Plan</vt:lpstr>
      <vt:lpstr>The Science Behind it All</vt:lpstr>
      <vt:lpstr>Can this system be “beaten”???</vt:lpstr>
      <vt:lpstr>Accuracy and Limitations</vt:lpstr>
      <vt:lpstr>Success Story</vt:lpstr>
      <vt:lpstr>Issues of Privacy </vt:lpstr>
    </vt:vector>
  </TitlesOfParts>
  <Company>SDOC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SDOC</dc:creator>
  <cp:lastModifiedBy>SDOC</cp:lastModifiedBy>
  <cp:revision>17</cp:revision>
  <dcterms:created xsi:type="dcterms:W3CDTF">2013-02-12T14:07:42Z</dcterms:created>
  <dcterms:modified xsi:type="dcterms:W3CDTF">2013-02-14T15:16:55Z</dcterms:modified>
</cp:coreProperties>
</file>