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FBB753A-C53B-4DE0-BE13-116C19F6B777}" type="datetimeFigureOut">
              <a:rPr lang="en-US" smtClean="0"/>
              <a:t>1/2/2013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0DA477F-7994-4CE8-B535-916881058D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FBB753A-C53B-4DE0-BE13-116C19F6B777}" type="datetimeFigureOut">
              <a:rPr lang="en-US" smtClean="0"/>
              <a:t>1/2/2013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0DA477F-7994-4CE8-B535-916881058D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FBB753A-C53B-4DE0-BE13-116C19F6B777}" type="datetimeFigureOut">
              <a:rPr lang="en-US" smtClean="0"/>
              <a:t>1/2/2013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0DA477F-7994-4CE8-B535-916881058D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FBB753A-C53B-4DE0-BE13-116C19F6B777}" type="datetimeFigureOut">
              <a:rPr lang="en-US" smtClean="0"/>
              <a:t>1/2/2013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DA477F-7994-4CE8-B535-916881058D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FBB753A-C53B-4DE0-BE13-116C19F6B777}" type="datetimeFigureOut">
              <a:rPr lang="en-US" smtClean="0"/>
              <a:t>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DA477F-7994-4CE8-B535-916881058D3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FBB753A-C53B-4DE0-BE13-116C19F6B777}" type="datetimeFigureOut">
              <a:rPr lang="en-US" smtClean="0"/>
              <a:t>1/2/2013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0DA477F-7994-4CE8-B535-916881058D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hlcyberfamily.org/nodes.htm" TargetMode="External"/><Relationship Id="rId7" Type="http://schemas.openxmlformats.org/officeDocument/2006/relationships/hyperlink" Target="http://www.webmd.com/digestive-disorders/picture-of-the-spleen" TargetMode="External"/><Relationship Id="rId2" Type="http://schemas.openxmlformats.org/officeDocument/2006/relationships/hyperlink" Target="https://eaware.org/thymus-gland/" TargetMode="External"/><Relationship Id="rId1" Type="http://schemas.openxmlformats.org/officeDocument/2006/relationships/slideLayout" Target="../slideLayouts/slideLayout2.xml"/><Relationship Id="rId6" Type="http://schemas.openxmlformats.org/officeDocument/2006/relationships/hyperlink" Target="http://www.britannica.com/EBchecked/topic/579428/T-cell" TargetMode="External"/><Relationship Id="rId5" Type="http://schemas.openxmlformats.org/officeDocument/2006/relationships/hyperlink" Target="http://medical-dictionary.thefreedictionary.com/Phagocytes" TargetMode="External"/><Relationship Id="rId4" Type="http://schemas.openxmlformats.org/officeDocument/2006/relationships/hyperlink" Target="http://kidshealth.org/parent/general/body_basics/immun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Immune System</a:t>
            </a:r>
            <a:endParaRPr lang="en-US" dirty="0"/>
          </a:p>
        </p:txBody>
      </p:sp>
      <p:sp>
        <p:nvSpPr>
          <p:cNvPr id="3" name="Subtitle 2"/>
          <p:cNvSpPr>
            <a:spLocks noGrp="1"/>
          </p:cNvSpPr>
          <p:nvPr>
            <p:ph type="subTitle" idx="1"/>
          </p:nvPr>
        </p:nvSpPr>
        <p:spPr/>
        <p:txBody>
          <a:bodyPr>
            <a:normAutofit/>
          </a:bodyPr>
          <a:lstStyle/>
          <a:p>
            <a:r>
              <a:rPr lang="en-US" sz="2800" dirty="0" smtClean="0">
                <a:latin typeface="Pristina" pitchFamily="66" charset="0"/>
              </a:rPr>
              <a:t>By: Danielle, Laine, </a:t>
            </a:r>
            <a:r>
              <a:rPr lang="en-US" sz="2800" dirty="0" err="1" smtClean="0">
                <a:latin typeface="Pristina" pitchFamily="66" charset="0"/>
              </a:rPr>
              <a:t>Dani</a:t>
            </a:r>
            <a:r>
              <a:rPr lang="en-US" sz="2800" dirty="0" smtClean="0">
                <a:latin typeface="Pristina" pitchFamily="66" charset="0"/>
              </a:rPr>
              <a:t>, &amp; Kylie</a:t>
            </a:r>
            <a:endParaRPr lang="en-US" sz="2800" dirty="0">
              <a:latin typeface="Pristina" pitchFamily="66" charset="0"/>
            </a:endParaRPr>
          </a:p>
        </p:txBody>
      </p:sp>
      <p:pic>
        <p:nvPicPr>
          <p:cNvPr id="27652" name="Picture 4" descr="http://t0.gstatic.com/images?q=tbn:ANd9GcT-jiMhBiXyfm4DZYRzPgQKvSygjiSPUTxp0NjWY51B9i0HFBFduoguKv7v:yang-sheng.com/wp-content/uploads/2011/05/immune-system1.jpg"/>
          <p:cNvPicPr>
            <a:picLocks noChangeAspect="1" noChangeArrowheads="1"/>
          </p:cNvPicPr>
          <p:nvPr/>
        </p:nvPicPr>
        <p:blipFill>
          <a:blip r:embed="rId2" cstate="print"/>
          <a:srcRect/>
          <a:stretch>
            <a:fillRect/>
          </a:stretch>
        </p:blipFill>
        <p:spPr bwMode="auto">
          <a:xfrm rot="20980537">
            <a:off x="183758" y="280488"/>
            <a:ext cx="1627925" cy="2197700"/>
          </a:xfrm>
          <a:prstGeom prst="rect">
            <a:avLst/>
          </a:prstGeom>
          <a:noFill/>
        </p:spPr>
      </p:pic>
      <p:pic>
        <p:nvPicPr>
          <p:cNvPr id="27654" name="Picture 6" descr="http://t3.gstatic.com/images?q=tbn:ANd9GcSs5GHv3RfRsIR_MRWFBNY7dLRkoiLeASN-Z1qtGYOUL0cORcTo:www.uchospitals.edu/images/nci/CDR0000579036.jpg"/>
          <p:cNvPicPr>
            <a:picLocks noChangeAspect="1" noChangeArrowheads="1"/>
          </p:cNvPicPr>
          <p:nvPr/>
        </p:nvPicPr>
        <p:blipFill>
          <a:blip r:embed="rId3" cstate="print"/>
          <a:srcRect/>
          <a:stretch>
            <a:fillRect/>
          </a:stretch>
        </p:blipFill>
        <p:spPr bwMode="auto">
          <a:xfrm rot="557650">
            <a:off x="1586709" y="2618892"/>
            <a:ext cx="2390775" cy="1914525"/>
          </a:xfrm>
          <a:prstGeom prst="rect">
            <a:avLst/>
          </a:prstGeom>
          <a:noFill/>
        </p:spPr>
      </p:pic>
      <p:pic>
        <p:nvPicPr>
          <p:cNvPr id="27656" name="Picture 8" descr="http://t2.gstatic.com/images?q=tbn:ANd9GcQouRsXrHXbRtBSN5FW9CsjJ37O-3pufyWKb4vL8qG_tePuBISN:www.beltina.org/pics/immune_system.jpg"/>
          <p:cNvPicPr>
            <a:picLocks noChangeAspect="1" noChangeArrowheads="1"/>
          </p:cNvPicPr>
          <p:nvPr/>
        </p:nvPicPr>
        <p:blipFill>
          <a:blip r:embed="rId4" cstate="print"/>
          <a:srcRect/>
          <a:stretch>
            <a:fillRect/>
          </a:stretch>
        </p:blipFill>
        <p:spPr bwMode="auto">
          <a:xfrm rot="20936564">
            <a:off x="294978" y="4760884"/>
            <a:ext cx="2133600" cy="1693333"/>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Function of the System</a:t>
            </a:r>
            <a:endParaRPr lang="en-US" dirty="0"/>
          </a:p>
        </p:txBody>
      </p:sp>
      <p:sp>
        <p:nvSpPr>
          <p:cNvPr id="3" name="Content Placeholder 2"/>
          <p:cNvSpPr>
            <a:spLocks noGrp="1"/>
          </p:cNvSpPr>
          <p:nvPr>
            <p:ph idx="1"/>
          </p:nvPr>
        </p:nvSpPr>
        <p:spPr/>
        <p:txBody>
          <a:bodyPr>
            <a:normAutofit/>
          </a:bodyPr>
          <a:lstStyle/>
          <a:p>
            <a:pPr algn="ctr"/>
            <a:r>
              <a:rPr lang="en-US" sz="4000" dirty="0" smtClean="0">
                <a:latin typeface="Pristina" pitchFamily="66" charset="0"/>
              </a:rPr>
              <a:t>The main function of the Immune System is to protect the body from illness and injury. The immune system is made up of special cells, tissues, and organs. This system can be affected by illnesses such as Urinary Tract Infections, Sickle Cell Anemia, Diabetes, and Heart Disease. </a:t>
            </a:r>
            <a:endParaRPr lang="en-US" sz="4000" dirty="0">
              <a:latin typeface="Pristina" pitchFamily="66" charset="0"/>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Structures</a:t>
            </a:r>
            <a:endParaRPr lang="en-US" dirty="0"/>
          </a:p>
        </p:txBody>
      </p:sp>
      <p:sp>
        <p:nvSpPr>
          <p:cNvPr id="3" name="Content Placeholder 2"/>
          <p:cNvSpPr>
            <a:spLocks noGrp="1"/>
          </p:cNvSpPr>
          <p:nvPr>
            <p:ph idx="1"/>
          </p:nvPr>
        </p:nvSpPr>
        <p:spPr/>
        <p:txBody>
          <a:bodyPr>
            <a:normAutofit/>
          </a:bodyPr>
          <a:lstStyle/>
          <a:p>
            <a:r>
              <a:rPr lang="en-US" sz="3600" dirty="0" smtClean="0">
                <a:latin typeface="Pristina" pitchFamily="66" charset="0"/>
              </a:rPr>
              <a:t>B Cells</a:t>
            </a:r>
          </a:p>
          <a:p>
            <a:r>
              <a:rPr lang="en-US" sz="3600" dirty="0" smtClean="0">
                <a:latin typeface="Pristina" pitchFamily="66" charset="0"/>
              </a:rPr>
              <a:t>Lymph Node</a:t>
            </a:r>
          </a:p>
          <a:p>
            <a:r>
              <a:rPr lang="en-US" sz="3600" dirty="0" smtClean="0">
                <a:latin typeface="Pristina" pitchFamily="66" charset="0"/>
              </a:rPr>
              <a:t>Spleen</a:t>
            </a:r>
          </a:p>
          <a:p>
            <a:r>
              <a:rPr lang="en-US" sz="3600" dirty="0" smtClean="0">
                <a:latin typeface="Pristina" pitchFamily="66" charset="0"/>
              </a:rPr>
              <a:t>Skin</a:t>
            </a:r>
          </a:p>
          <a:p>
            <a:r>
              <a:rPr lang="en-US" sz="3600" dirty="0" smtClean="0">
                <a:latin typeface="Pristina" pitchFamily="66" charset="0"/>
              </a:rPr>
              <a:t>Thymus</a:t>
            </a:r>
          </a:p>
          <a:p>
            <a:r>
              <a:rPr lang="en-US" sz="3600" dirty="0" smtClean="0">
                <a:latin typeface="Pristina" pitchFamily="66" charset="0"/>
              </a:rPr>
              <a:t>T Cells</a:t>
            </a:r>
          </a:p>
          <a:p>
            <a:r>
              <a:rPr lang="en-US" sz="3600" dirty="0" smtClean="0">
                <a:latin typeface="Pristina" pitchFamily="66" charset="0"/>
              </a:rPr>
              <a:t>Phagocytes </a:t>
            </a:r>
            <a:endParaRPr lang="en-US" sz="3600" dirty="0">
              <a:latin typeface="Pristina" pitchFamily="66" charset="0"/>
            </a:endParaRPr>
          </a:p>
        </p:txBody>
      </p:sp>
      <p:pic>
        <p:nvPicPr>
          <p:cNvPr id="4" name="Picture 2" descr="http://t0.gstatic.com/images?q=tbn:ANd9GcTysq070l6V7AIwDKZM6pIfFbCnrReHwoW4H2BqA7hm7cukDVNe:aids.gov/images/aids-infographics/immune-system101-2-1.jpg"/>
          <p:cNvPicPr>
            <a:picLocks noChangeAspect="1" noChangeArrowheads="1"/>
          </p:cNvPicPr>
          <p:nvPr/>
        </p:nvPicPr>
        <p:blipFill>
          <a:blip r:embed="rId2" cstate="print"/>
          <a:srcRect/>
          <a:stretch>
            <a:fillRect/>
          </a:stretch>
        </p:blipFill>
        <p:spPr bwMode="auto">
          <a:xfrm>
            <a:off x="3733800" y="1295400"/>
            <a:ext cx="3979276" cy="4341028"/>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1143000"/>
          </a:xfrm>
        </p:spPr>
        <p:txBody>
          <a:bodyPr>
            <a:normAutofit fontScale="90000"/>
          </a:bodyPr>
          <a:lstStyle/>
          <a:p>
            <a:r>
              <a:rPr lang="en-US" dirty="0" smtClean="0"/>
              <a:t>Function of Each Structure</a:t>
            </a:r>
            <a:endParaRPr lang="en-US" dirty="0"/>
          </a:p>
        </p:txBody>
      </p:sp>
      <p:sp>
        <p:nvSpPr>
          <p:cNvPr id="3" name="Content Placeholder 2"/>
          <p:cNvSpPr>
            <a:spLocks noGrp="1"/>
          </p:cNvSpPr>
          <p:nvPr>
            <p:ph idx="1"/>
          </p:nvPr>
        </p:nvSpPr>
        <p:spPr>
          <a:xfrm>
            <a:off x="457200" y="1371600"/>
            <a:ext cx="7239000" cy="4846320"/>
          </a:xfrm>
        </p:spPr>
        <p:txBody>
          <a:bodyPr>
            <a:normAutofit/>
          </a:bodyPr>
          <a:lstStyle/>
          <a:p>
            <a:r>
              <a:rPr lang="en-US" sz="2800" b="1" dirty="0" smtClean="0">
                <a:latin typeface="Pristina" pitchFamily="66" charset="0"/>
              </a:rPr>
              <a:t>B Cells: </a:t>
            </a:r>
            <a:r>
              <a:rPr lang="en-US" sz="2800" dirty="0" smtClean="0">
                <a:latin typeface="Pristina" pitchFamily="66" charset="0"/>
              </a:rPr>
              <a:t>Secretes antibodies into the body fluids</a:t>
            </a:r>
            <a:endParaRPr lang="en-US" sz="2800" b="1" dirty="0" smtClean="0">
              <a:latin typeface="Pristina" pitchFamily="66" charset="0"/>
            </a:endParaRPr>
          </a:p>
          <a:p>
            <a:r>
              <a:rPr lang="en-US" sz="2800" b="1" dirty="0" smtClean="0">
                <a:latin typeface="Pristina" pitchFamily="66" charset="0"/>
              </a:rPr>
              <a:t>Lymph Node</a:t>
            </a:r>
            <a:r>
              <a:rPr lang="en-US" sz="2800" dirty="0" smtClean="0">
                <a:latin typeface="Pristina" pitchFamily="66" charset="0"/>
              </a:rPr>
              <a:t>: Filter out all the dead bacteria, viruses, lymphatic fluid, and eliminate it from the body.</a:t>
            </a:r>
          </a:p>
          <a:p>
            <a:r>
              <a:rPr lang="en-US" sz="2800" b="1" dirty="0" smtClean="0">
                <a:latin typeface="Pristina" pitchFamily="66" charset="0"/>
              </a:rPr>
              <a:t>Spleen: </a:t>
            </a:r>
            <a:r>
              <a:rPr lang="en-US" sz="2800" dirty="0" smtClean="0">
                <a:latin typeface="Pristina" pitchFamily="66" charset="0"/>
              </a:rPr>
              <a:t>Filters the blood and fights bacteria</a:t>
            </a:r>
            <a:endParaRPr lang="en-US" sz="2800" b="1" dirty="0" smtClean="0">
              <a:latin typeface="Pristina" pitchFamily="66" charset="0"/>
            </a:endParaRPr>
          </a:p>
          <a:p>
            <a:r>
              <a:rPr lang="en-US" sz="2800" b="1" dirty="0" smtClean="0">
                <a:latin typeface="Pristina" pitchFamily="66" charset="0"/>
              </a:rPr>
              <a:t>Skin</a:t>
            </a:r>
            <a:r>
              <a:rPr lang="en-US" sz="2800" dirty="0" smtClean="0">
                <a:latin typeface="Pristina" pitchFamily="66" charset="0"/>
              </a:rPr>
              <a:t>: Protects body from infection and injury, regulates temperatures, and allows sensations.</a:t>
            </a:r>
          </a:p>
          <a:p>
            <a:r>
              <a:rPr lang="en-US" sz="2800" b="1" dirty="0" smtClean="0">
                <a:latin typeface="Pristina" pitchFamily="66" charset="0"/>
              </a:rPr>
              <a:t>Thymus</a:t>
            </a:r>
            <a:r>
              <a:rPr lang="en-US" sz="2800" dirty="0" smtClean="0">
                <a:latin typeface="Pristina" pitchFamily="66" charset="0"/>
              </a:rPr>
              <a:t>: Produces and processes T Cells.</a:t>
            </a:r>
          </a:p>
          <a:p>
            <a:r>
              <a:rPr lang="en-US" sz="2800" b="1" dirty="0" smtClean="0">
                <a:latin typeface="Pristina" pitchFamily="66" charset="0"/>
              </a:rPr>
              <a:t>T Cells: </a:t>
            </a:r>
            <a:r>
              <a:rPr lang="en-US" sz="2800" dirty="0" smtClean="0">
                <a:latin typeface="Pristina" pitchFamily="66" charset="0"/>
              </a:rPr>
              <a:t>Control Immune System reactions by stimulating multiple cells within the system.</a:t>
            </a:r>
            <a:endParaRPr lang="en-US" sz="2800" b="1" dirty="0" smtClean="0">
              <a:latin typeface="Pristina" pitchFamily="66" charset="0"/>
            </a:endParaRPr>
          </a:p>
          <a:p>
            <a:r>
              <a:rPr lang="en-US" sz="2800" b="1" dirty="0" smtClean="0">
                <a:latin typeface="Pristina" pitchFamily="66" charset="0"/>
              </a:rPr>
              <a:t>Phagocytes</a:t>
            </a:r>
            <a:r>
              <a:rPr lang="en-US" sz="2800" dirty="0" smtClean="0">
                <a:latin typeface="Pristina" pitchFamily="66" charset="0"/>
              </a:rPr>
              <a:t>: Ingests microorganisms and harmful particles.</a:t>
            </a:r>
          </a:p>
          <a:p>
            <a:endParaRPr lang="en-US" dirty="0"/>
          </a:p>
        </p:txBody>
      </p:sp>
    </p:spTree>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r>
              <a:rPr lang="en-US" dirty="0" smtClean="0"/>
              <a:t>How The Immune System is affected by each illness</a:t>
            </a:r>
            <a:endParaRPr lang="en-US" dirty="0"/>
          </a:p>
        </p:txBody>
      </p:sp>
      <p:sp>
        <p:nvSpPr>
          <p:cNvPr id="3" name="Content Placeholder 2"/>
          <p:cNvSpPr>
            <a:spLocks noGrp="1"/>
          </p:cNvSpPr>
          <p:nvPr>
            <p:ph idx="1"/>
          </p:nvPr>
        </p:nvSpPr>
        <p:spPr>
          <a:xfrm>
            <a:off x="457200" y="1524000"/>
            <a:ext cx="7239000" cy="4846320"/>
          </a:xfrm>
        </p:spPr>
        <p:txBody>
          <a:bodyPr>
            <a:noAutofit/>
          </a:bodyPr>
          <a:lstStyle/>
          <a:p>
            <a:r>
              <a:rPr lang="en-US" sz="3200" b="1" dirty="0" smtClean="0">
                <a:latin typeface="Pristina" pitchFamily="66" charset="0"/>
              </a:rPr>
              <a:t>Urinary Tract Infection: </a:t>
            </a:r>
            <a:r>
              <a:rPr lang="en-US" sz="3200" dirty="0" smtClean="0">
                <a:latin typeface="Pristina" pitchFamily="66" charset="0"/>
              </a:rPr>
              <a:t>The system works to fight off bacteria causing the infection</a:t>
            </a:r>
            <a:endParaRPr lang="en-US" sz="3200" b="1" dirty="0" smtClean="0">
              <a:latin typeface="Pristina" pitchFamily="66" charset="0"/>
            </a:endParaRPr>
          </a:p>
          <a:p>
            <a:r>
              <a:rPr lang="en-US" sz="3200" b="1" dirty="0" smtClean="0">
                <a:latin typeface="Pristina" pitchFamily="66" charset="0"/>
              </a:rPr>
              <a:t>Sickle Cell Anemia: </a:t>
            </a:r>
            <a:r>
              <a:rPr lang="en-US" sz="3200" dirty="0" smtClean="0">
                <a:latin typeface="Pristina" pitchFamily="66" charset="0"/>
              </a:rPr>
              <a:t>Sickled cells reduce blood flow causing germ-fighting cells not to be delivered leading to increased chances of infections.</a:t>
            </a:r>
            <a:endParaRPr lang="en-US" sz="3200" b="1" dirty="0" smtClean="0">
              <a:latin typeface="Pristina" pitchFamily="66" charset="0"/>
            </a:endParaRPr>
          </a:p>
          <a:p>
            <a:r>
              <a:rPr lang="en-US" sz="3200" b="1" dirty="0" smtClean="0">
                <a:latin typeface="Pristina" pitchFamily="66" charset="0"/>
              </a:rPr>
              <a:t>Diabetes: </a:t>
            </a:r>
            <a:r>
              <a:rPr lang="en-US" sz="3200" dirty="0" smtClean="0">
                <a:latin typeface="Pristina" pitchFamily="66" charset="0"/>
              </a:rPr>
              <a:t>Makes the body vulnerable to infections that may not occur otherwise</a:t>
            </a:r>
            <a:endParaRPr lang="en-US" sz="3200" b="1" dirty="0" smtClean="0">
              <a:latin typeface="Pristina" pitchFamily="66" charset="0"/>
            </a:endParaRPr>
          </a:p>
          <a:p>
            <a:r>
              <a:rPr lang="en-US" sz="3200" b="1" dirty="0" smtClean="0">
                <a:latin typeface="Pristina" pitchFamily="66" charset="0"/>
              </a:rPr>
              <a:t>Heart Disease: </a:t>
            </a:r>
            <a:r>
              <a:rPr lang="en-US" sz="3200" dirty="0" smtClean="0">
                <a:latin typeface="Pristina" pitchFamily="66" charset="0"/>
              </a:rPr>
              <a:t>The system works to reduce inflammation in the heart because of the disease.</a:t>
            </a:r>
            <a:endParaRPr lang="en-US" sz="3200" b="1" dirty="0">
              <a:latin typeface="Pristina" pitchFamily="66" charset="0"/>
            </a:endParaRPr>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Works Cited/Resources</a:t>
            </a:r>
            <a:endParaRPr lang="en-US" dirty="0"/>
          </a:p>
        </p:txBody>
      </p:sp>
      <p:sp>
        <p:nvSpPr>
          <p:cNvPr id="3" name="Content Placeholder 2"/>
          <p:cNvSpPr>
            <a:spLocks noGrp="1"/>
          </p:cNvSpPr>
          <p:nvPr>
            <p:ph idx="1"/>
          </p:nvPr>
        </p:nvSpPr>
        <p:spPr/>
        <p:txBody>
          <a:bodyPr>
            <a:normAutofit fontScale="62500" lnSpcReduction="20000"/>
          </a:bodyPr>
          <a:lstStyle/>
          <a:p>
            <a:r>
              <a:rPr lang="en-US" sz="4000" i="1" dirty="0">
                <a:latin typeface="Pristina" pitchFamily="66" charset="0"/>
              </a:rPr>
              <a:t>Endocrine awareness center for health </a:t>
            </a:r>
            <a:r>
              <a:rPr lang="en-US" sz="4000" dirty="0">
                <a:latin typeface="Pristina" pitchFamily="66" charset="0"/>
              </a:rPr>
              <a:t>. (2012). Retrieved from </a:t>
            </a:r>
            <a:r>
              <a:rPr lang="en-US" sz="4000" dirty="0">
                <a:latin typeface="Pristina" pitchFamily="66" charset="0"/>
                <a:hlinkClick r:id="rId2"/>
              </a:rPr>
              <a:t>https://eaware.org/thymus-gland</a:t>
            </a:r>
            <a:r>
              <a:rPr lang="en-US" sz="4000" dirty="0" smtClean="0">
                <a:latin typeface="Pristina" pitchFamily="66" charset="0"/>
                <a:hlinkClick r:id="rId2"/>
              </a:rPr>
              <a:t>/</a:t>
            </a:r>
            <a:r>
              <a:rPr lang="en-US" sz="4000" dirty="0" smtClean="0">
                <a:latin typeface="Pristina" pitchFamily="66" charset="0"/>
              </a:rPr>
              <a:t> </a:t>
            </a:r>
            <a:endParaRPr lang="en-US" sz="4000" dirty="0">
              <a:latin typeface="Pristina" pitchFamily="66" charset="0"/>
            </a:endParaRPr>
          </a:p>
          <a:p>
            <a:r>
              <a:rPr lang="en-US" sz="4000" dirty="0">
                <a:latin typeface="Pristina" pitchFamily="66" charset="0"/>
              </a:rPr>
              <a:t>NHL </a:t>
            </a:r>
            <a:r>
              <a:rPr lang="en-US" sz="4000" dirty="0" err="1">
                <a:latin typeface="Pristina" pitchFamily="66" charset="0"/>
              </a:rPr>
              <a:t>Cyberfamily</a:t>
            </a:r>
            <a:r>
              <a:rPr lang="en-US" sz="4000" dirty="0">
                <a:latin typeface="Pristina" pitchFamily="66" charset="0"/>
              </a:rPr>
              <a:t>. (2010). </a:t>
            </a:r>
            <a:r>
              <a:rPr lang="en-US" sz="4000" i="1" dirty="0">
                <a:latin typeface="Pristina" pitchFamily="66" charset="0"/>
              </a:rPr>
              <a:t>Non-</a:t>
            </a:r>
            <a:r>
              <a:rPr lang="en-US" sz="4000" i="1" dirty="0" err="1">
                <a:latin typeface="Pristina" pitchFamily="66" charset="0"/>
              </a:rPr>
              <a:t>hodgkin</a:t>
            </a:r>
            <a:r>
              <a:rPr lang="en-US" sz="4000" dirty="0">
                <a:latin typeface="Pristina" pitchFamily="66" charset="0"/>
              </a:rPr>
              <a:t>. Retrieved from </a:t>
            </a:r>
            <a:r>
              <a:rPr lang="en-US" sz="4000" dirty="0">
                <a:latin typeface="Pristina" pitchFamily="66" charset="0"/>
                <a:hlinkClick r:id="rId3"/>
              </a:rPr>
              <a:t>http://</a:t>
            </a:r>
            <a:r>
              <a:rPr lang="en-US" sz="4000" dirty="0" smtClean="0">
                <a:latin typeface="Pristina" pitchFamily="66" charset="0"/>
                <a:hlinkClick r:id="rId3"/>
              </a:rPr>
              <a:t>www.nhlcyberfamily.org/nodes.htm</a:t>
            </a:r>
            <a:endParaRPr lang="en-US" sz="4000" dirty="0" smtClean="0">
              <a:latin typeface="Pristina" pitchFamily="66" charset="0"/>
            </a:endParaRPr>
          </a:p>
          <a:p>
            <a:r>
              <a:rPr lang="en-US" sz="4000" dirty="0" smtClean="0">
                <a:latin typeface="Pristina" pitchFamily="66" charset="0"/>
              </a:rPr>
              <a:t>The Immune System (2013</a:t>
            </a:r>
            <a:r>
              <a:rPr lang="en-US" sz="4000" dirty="0" smtClean="0">
                <a:latin typeface="Pristina" pitchFamily="66" charset="0"/>
              </a:rPr>
              <a:t>). </a:t>
            </a:r>
            <a:r>
              <a:rPr lang="en-US" sz="4000" dirty="0" smtClean="0">
                <a:latin typeface="Pristina" pitchFamily="66" charset="0"/>
                <a:hlinkClick r:id="rId4"/>
              </a:rPr>
              <a:t>http://</a:t>
            </a:r>
            <a:r>
              <a:rPr lang="en-US" sz="4000" dirty="0" smtClean="0">
                <a:latin typeface="Pristina" pitchFamily="66" charset="0"/>
                <a:hlinkClick r:id="rId4"/>
              </a:rPr>
              <a:t>kidshealth.org/parent/general/body_basics/immune.html</a:t>
            </a:r>
            <a:endParaRPr lang="en-US" sz="4000" dirty="0" smtClean="0">
              <a:latin typeface="Pristina" pitchFamily="66" charset="0"/>
            </a:endParaRPr>
          </a:p>
          <a:p>
            <a:r>
              <a:rPr lang="en-US" sz="4000" dirty="0" smtClean="0">
                <a:latin typeface="Pristina" pitchFamily="66" charset="0"/>
              </a:rPr>
              <a:t>Phagocyte (2013). </a:t>
            </a:r>
            <a:r>
              <a:rPr lang="en-US" sz="4000" dirty="0" smtClean="0">
                <a:latin typeface="Pristina" pitchFamily="66" charset="0"/>
                <a:hlinkClick r:id="rId5"/>
              </a:rPr>
              <a:t>http://</a:t>
            </a:r>
            <a:r>
              <a:rPr lang="en-US" sz="4000" dirty="0" smtClean="0">
                <a:latin typeface="Pristina" pitchFamily="66" charset="0"/>
                <a:hlinkClick r:id="rId5"/>
              </a:rPr>
              <a:t>medical-dictionary.thefreedictionary.com/Phagocytes</a:t>
            </a:r>
            <a:endParaRPr lang="en-US" sz="4000" dirty="0" smtClean="0">
              <a:latin typeface="Pristina" pitchFamily="66" charset="0"/>
            </a:endParaRPr>
          </a:p>
          <a:p>
            <a:r>
              <a:rPr lang="en-US" sz="4000" dirty="0" smtClean="0">
                <a:latin typeface="Pristina" pitchFamily="66" charset="0"/>
              </a:rPr>
              <a:t>(2013). T cell. </a:t>
            </a:r>
            <a:r>
              <a:rPr lang="en-US" sz="4000" i="1" dirty="0" err="1" smtClean="0">
                <a:latin typeface="Pristina" pitchFamily="66" charset="0"/>
              </a:rPr>
              <a:t>Brittanica</a:t>
            </a:r>
            <a:r>
              <a:rPr lang="en-US" sz="4000" i="1" dirty="0" smtClean="0">
                <a:latin typeface="Pristina" pitchFamily="66" charset="0"/>
              </a:rPr>
              <a:t>: Academic Edition.</a:t>
            </a:r>
            <a:r>
              <a:rPr lang="en-US" sz="4000" dirty="0" smtClean="0">
                <a:latin typeface="Pristina" pitchFamily="66" charset="0"/>
              </a:rPr>
              <a:t> Retrieved from </a:t>
            </a:r>
            <a:r>
              <a:rPr lang="en-US" sz="4000" u="sng" dirty="0" smtClean="0">
                <a:latin typeface="Pristina" pitchFamily="66" charset="0"/>
                <a:hlinkClick r:id="rId6"/>
              </a:rPr>
              <a:t>http://</a:t>
            </a:r>
            <a:r>
              <a:rPr lang="en-US" sz="4000" u="sng" dirty="0" smtClean="0">
                <a:latin typeface="Pristina" pitchFamily="66" charset="0"/>
                <a:hlinkClick r:id="rId6"/>
              </a:rPr>
              <a:t>www.britannica.com/EBchecked/topic/579428/T-cell</a:t>
            </a:r>
            <a:endParaRPr lang="en-US" sz="4000" dirty="0" smtClean="0">
              <a:latin typeface="Pristina" pitchFamily="66" charset="0"/>
            </a:endParaRPr>
          </a:p>
          <a:p>
            <a:r>
              <a:rPr lang="en-US" sz="4000" dirty="0" smtClean="0">
                <a:latin typeface="Pristina" pitchFamily="66" charset="0"/>
              </a:rPr>
              <a:t>(2012). Digestive Disorders Health Center. </a:t>
            </a:r>
            <a:r>
              <a:rPr lang="en-US" sz="4000" i="1" dirty="0" smtClean="0">
                <a:latin typeface="Pristina" pitchFamily="66" charset="0"/>
              </a:rPr>
              <a:t>WebMD.com. </a:t>
            </a:r>
            <a:r>
              <a:rPr lang="en-US" sz="4000" dirty="0" smtClean="0">
                <a:latin typeface="Pristina" pitchFamily="66" charset="0"/>
              </a:rPr>
              <a:t>Retrieved from </a:t>
            </a:r>
            <a:r>
              <a:rPr lang="en-US" sz="4000" u="sng" dirty="0" smtClean="0">
                <a:latin typeface="Pristina" pitchFamily="66" charset="0"/>
                <a:hlinkClick r:id="rId7"/>
              </a:rPr>
              <a:t>http://www.webmd.com/digestive-disorders/picture-of-the-spleen</a:t>
            </a:r>
            <a:endParaRPr lang="en-US" sz="4000" dirty="0" smtClean="0">
              <a:latin typeface="Pristina" pitchFamily="66" charset="0"/>
            </a:endParaRPr>
          </a:p>
          <a:p>
            <a:endParaRPr lang="en-US" dirty="0" smtClean="0"/>
          </a:p>
          <a:p>
            <a:endParaRPr lang="en-US" dirty="0" smtClean="0"/>
          </a:p>
          <a:p>
            <a:endParaRPr lang="en-US" dirty="0"/>
          </a:p>
          <a:p>
            <a:endParaRPr lang="en-US" dirty="0"/>
          </a:p>
        </p:txBody>
      </p:sp>
    </p:spTree>
  </p:cSld>
  <p:clrMapOvr>
    <a:masterClrMapping/>
  </p:clrMapOvr>
  <p:transition spd="slow">
    <p:cover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TotalTime>
  <Words>326</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The Immune System</vt:lpstr>
      <vt:lpstr>Function of the System</vt:lpstr>
      <vt:lpstr>Structures</vt:lpstr>
      <vt:lpstr>Function of Each Structure</vt:lpstr>
      <vt:lpstr>How The Immune System is affected by each illness</vt:lpstr>
      <vt:lpstr>Works Cited/Resources</vt:lpstr>
    </vt:vector>
  </TitlesOfParts>
  <Company>SDOC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Immune System</dc:title>
  <dc:creator>SDOC</dc:creator>
  <cp:lastModifiedBy>SDOC</cp:lastModifiedBy>
  <cp:revision>6</cp:revision>
  <dcterms:created xsi:type="dcterms:W3CDTF">2013-01-02T13:57:48Z</dcterms:created>
  <dcterms:modified xsi:type="dcterms:W3CDTF">2013-01-02T14:43:45Z</dcterms:modified>
</cp:coreProperties>
</file>